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C4AA14-557E-4FCA-9FA7-078725ADA1A6}">
  <a:tblStyle styleId="{A1C4AA14-557E-4FCA-9FA7-078725ADA1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a65e1ed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a65e1ed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a65e1ed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a65e1ed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a65e1ed3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a65e1ed3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a65e1ed3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aa65e1ed3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1aef836a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1aef836a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1aef836a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1aef836a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1aef836a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1aef836a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1aef836a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1aef836a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1aef836a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1aef836a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1aef836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1aef836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e37e57a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e37e57a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1aef836a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1aef836a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1aef836a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1aef836a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1aef836a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1aef836a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1aef836a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1aef836a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1aef836a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1aef836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1aef836a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1aef836a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1aef836a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1aef836a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1aef836a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1aef836a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1aef836a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1aef836a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1aef836a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1aef836a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1aef836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1aef836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1aef836a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1aef836a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1aef836a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1aef836a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a65e1ed3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a65e1ed3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1aef836a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1aef836a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1aef836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1aef836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1aef836a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1aef836a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aef836a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aef836a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aa65e1e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aa65e1e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65e1ed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65e1ed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a65e1ed3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a65e1ed3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00" y="674425"/>
            <a:ext cx="63849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321025"/>
            <a:ext cx="8520600" cy="42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2082">
                <a:solidFill>
                  <a:schemeClr val="dk1"/>
                </a:solidFill>
              </a:rPr>
              <a:t>Formatting &amp; Structure Techniques</a:t>
            </a:r>
            <a:endParaRPr b="1" sz="208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307">
                <a:solidFill>
                  <a:schemeClr val="dk1"/>
                </a:solidFill>
              </a:rPr>
              <a:t>10. Role Prompting</a:t>
            </a:r>
            <a:endParaRPr b="1" sz="130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152">
                <a:solidFill>
                  <a:schemeClr val="dk1"/>
                </a:solidFill>
              </a:rPr>
              <a:t>Assign a role like “You are a doctor/teacher/lawyer” to control tone + expertise.</a:t>
            </a:r>
            <a:endParaRPr sz="115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307">
                <a:solidFill>
                  <a:schemeClr val="dk1"/>
                </a:solidFill>
              </a:rPr>
              <a:t>11. Style Prompting</a:t>
            </a:r>
            <a:endParaRPr b="1" sz="130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152">
                <a:solidFill>
                  <a:schemeClr val="dk1"/>
                </a:solidFill>
              </a:rPr>
              <a:t>Define style: formal, funny, academic, short, long, emotional, etc.</a:t>
            </a:r>
            <a:endParaRPr sz="115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307">
                <a:solidFill>
                  <a:schemeClr val="dk1"/>
                </a:solidFill>
              </a:rPr>
              <a:t>12. Template Prompting</a:t>
            </a:r>
            <a:endParaRPr b="1" sz="130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1152">
                <a:solidFill>
                  <a:schemeClr val="dk1"/>
                </a:solidFill>
              </a:rPr>
              <a:t>Use fixed structures such as:</a:t>
            </a:r>
            <a:endParaRPr sz="1152">
              <a:solidFill>
                <a:schemeClr val="dk1"/>
              </a:solidFill>
            </a:endParaRPr>
          </a:p>
          <a:p>
            <a:pPr indent="-301783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53"/>
              <a:buChar char="●"/>
            </a:pPr>
            <a:r>
              <a:rPr lang="en" sz="1152">
                <a:solidFill>
                  <a:schemeClr val="dk1"/>
                </a:solidFill>
              </a:rPr>
              <a:t>Input:</a:t>
            </a:r>
            <a:br>
              <a:rPr lang="en" sz="1152">
                <a:solidFill>
                  <a:schemeClr val="dk1"/>
                </a:solidFill>
              </a:rPr>
            </a:br>
            <a:endParaRPr sz="1152">
              <a:solidFill>
                <a:schemeClr val="dk1"/>
              </a:solidFill>
            </a:endParaRPr>
          </a:p>
          <a:p>
            <a:pPr indent="-3017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3"/>
              <a:buChar char="●"/>
            </a:pPr>
            <a:r>
              <a:rPr lang="en" sz="1152">
                <a:solidFill>
                  <a:schemeClr val="dk1"/>
                </a:solidFill>
              </a:rPr>
              <a:t>Process:</a:t>
            </a:r>
            <a:br>
              <a:rPr lang="en" sz="1152">
                <a:solidFill>
                  <a:schemeClr val="dk1"/>
                </a:solidFill>
              </a:rPr>
            </a:br>
            <a:endParaRPr sz="1152">
              <a:solidFill>
                <a:schemeClr val="dk1"/>
              </a:solidFill>
            </a:endParaRPr>
          </a:p>
          <a:p>
            <a:pPr indent="-301783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3"/>
              <a:buChar char="●"/>
            </a:pPr>
            <a:r>
              <a:rPr lang="en" sz="1152">
                <a:solidFill>
                  <a:schemeClr val="dk1"/>
                </a:solidFill>
              </a:rPr>
              <a:t>Output:</a:t>
            </a:r>
            <a:endParaRPr sz="115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9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38625"/>
            <a:ext cx="8520600" cy="49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Evaluation &amp; Correction Techniques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16. Verification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Ask model to </a:t>
            </a:r>
            <a:r>
              <a:rPr b="1" lang="en" sz="1100">
                <a:solidFill>
                  <a:schemeClr val="dk1"/>
                </a:solidFill>
              </a:rPr>
              <a:t>double-check</a:t>
            </a:r>
            <a:r>
              <a:rPr lang="en" sz="1100">
                <a:solidFill>
                  <a:schemeClr val="dk1"/>
                </a:solidFill>
              </a:rPr>
              <a:t> facts or calculations.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17. Error Injection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Intentionally include an error and ask the model to </a:t>
            </a:r>
            <a:r>
              <a:rPr b="1" lang="en" sz="1100">
                <a:solidFill>
                  <a:schemeClr val="dk1"/>
                </a:solidFill>
              </a:rPr>
              <a:t>identify and fix</a:t>
            </a:r>
            <a:r>
              <a:rPr lang="en" sz="1100">
                <a:solidFill>
                  <a:schemeClr val="dk1"/>
                </a:solidFill>
              </a:rPr>
              <a:t> it.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Multimodal Prompting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18. Image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Describe objects, setting, style, lighting, composition.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19. Audio/Video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Provide detailed descriptions or timestamps for targeted analysis.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Safety &amp; Control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20. Guardrail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Add constraints to avoid harmful or biased outputs.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311700" y="0"/>
            <a:ext cx="8520600" cy="5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Advanced LLM Techniques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21. System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Use system messages to set global rules that persist across conversation.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22. Hyper-Prompting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Use structured metadata + embeddings to optimize large workflows.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23. Prompt Compression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Shorten long instructions into compact, optimized prompts.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Optimization Techniques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24. Iterative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Refine prompts repeatedly until the desired output is achieved.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25. Multi-Prompt Voting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 answers from multiple prompts → choose best one.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11700" y="145925"/>
            <a:ext cx="8520600" cy="48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Special Techniques for Generative Tasks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26. Story/Creative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Use character, plot, tone, context to generate narrative content.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27. Artistic Prompting (for image models)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Define: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Camera angle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Art style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Mood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Color palette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Lighting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28. Negative Prompting (Diffusion models)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Tell model what </a:t>
            </a:r>
            <a:r>
              <a:rPr b="1" lang="en" sz="1100">
                <a:solidFill>
                  <a:schemeClr val="dk1"/>
                </a:solidFill>
              </a:rPr>
              <a:t>not</a:t>
            </a:r>
            <a:r>
              <a:rPr lang="en" sz="1100">
                <a:solidFill>
                  <a:schemeClr val="dk1"/>
                </a:solidFill>
              </a:rPr>
              <a:t> to generate (e.g., “no distortion, no blur”).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AI Model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Unimodel</a:t>
            </a:r>
            <a:r>
              <a:rPr lang="en" sz="2000"/>
              <a:t> : Meta in wtsp : one type of input data and generate same type of output data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Multimodel</a:t>
            </a:r>
            <a:r>
              <a:rPr lang="en" sz="2000"/>
              <a:t>: can take and generate multiple type of data 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For Text Only</a:t>
            </a:r>
            <a:r>
              <a:rPr lang="en" sz="1500">
                <a:solidFill>
                  <a:schemeClr val="dk1"/>
                </a:solidFill>
              </a:rPr>
              <a:t>: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✅ Transformers, RNNs, LSTMs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For Image Only</a:t>
            </a:r>
            <a:r>
              <a:rPr lang="en" sz="1500">
                <a:solidFill>
                  <a:schemeClr val="dk1"/>
                </a:solidFill>
              </a:rPr>
              <a:t>: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✅ VAEs, GANs, Diffusion, ViT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For Both</a:t>
            </a:r>
            <a:r>
              <a:rPr lang="en" sz="1500">
                <a:solidFill>
                  <a:schemeClr val="dk1"/>
                </a:solidFill>
              </a:rPr>
              <a:t>: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✅ Transformers (most versatile)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7" title="Screenshot 2025-04-30 at 10.27.4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" y="0"/>
            <a:ext cx="91134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94475" y="0"/>
            <a:ext cx="89748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Journey of Generative AI Models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🧪 Phase 1: Foundations (Pre-2014)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Traditional AI/ML models</a:t>
            </a:r>
            <a:r>
              <a:rPr lang="en" sz="1100">
                <a:solidFill>
                  <a:schemeClr val="dk1"/>
                </a:solidFill>
              </a:rPr>
              <a:t> like decision trees, SVMs, and basic neural networks focused on prediction, not generation.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Markov models, n-grams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b="1" lang="en" sz="1100">
                <a:solidFill>
                  <a:schemeClr val="dk1"/>
                </a:solidFill>
              </a:rPr>
              <a:t>RNNs</a:t>
            </a:r>
            <a:r>
              <a:rPr lang="en" sz="1100">
                <a:solidFill>
                  <a:schemeClr val="dk1"/>
                </a:solidFill>
              </a:rPr>
              <a:t> were used for sequence generation (e.g., text/music), but outputs were basic.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⚙️ Phase 2: Rise of Deep Generative Models (2014–2017)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2014 – Variational Autoencoders (VAEs) by Kingma &amp; Welling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First model to learn </a:t>
            </a:r>
            <a:r>
              <a:rPr b="1" lang="en" sz="1100">
                <a:solidFill>
                  <a:schemeClr val="dk1"/>
                </a:solidFill>
              </a:rPr>
              <a:t>probabilistic latent space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Used for blurry but structured image generation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2014 – Generative Adversarial Networks (GANs) by Ian Goodfellow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Two neural networks (generator vs discriminator)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Produced </a:t>
            </a:r>
            <a:r>
              <a:rPr b="1" lang="en" sz="1100">
                <a:solidFill>
                  <a:schemeClr val="dk1"/>
                </a:solidFill>
              </a:rPr>
              <a:t>realistic images</a:t>
            </a:r>
            <a:r>
              <a:rPr lang="en" sz="1100">
                <a:solidFill>
                  <a:schemeClr val="dk1"/>
                </a:solidFill>
              </a:rPr>
              <a:t>, but training was unstable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2016 – PixelRNN / PixelCNN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Autoregressive models for images, improved sample quality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0" y="57725"/>
            <a:ext cx="8832300" cy="5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Phase 3: Attention &amp; Transformers (2017–2020)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2017 – Transformer architecture (Vaswani et al.)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"Attention is All You Need"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Enabled parallel processing of sequences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2018 – GPT (1) – OpenAI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First autoregressive transformer for </a:t>
            </a:r>
            <a:r>
              <a:rPr b="1" lang="en" sz="1100">
                <a:solidFill>
                  <a:schemeClr val="dk1"/>
                </a:solidFill>
              </a:rPr>
              <a:t>text generation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2018 – BERT – Google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Masked transformer, not generative but powerful for NLP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2019 – GPT-2 – Huge leap in natural language generation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🔹 2019 – StyleGAN – SOTA GAN for photorealistic faces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Phase 4: Art, Language &amp; Multimodality (2020–2022)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🔹 2020 – VQ-VAE-2, DALL·E 1 (OpenAI)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Text-to-image generation using discrete VAE + transformers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🔹 2021 – CLIP + DALL·E 2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Combines vision &amp; language for better text-to-image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Enabled </a:t>
            </a:r>
            <a:r>
              <a:rPr b="1" lang="en" sz="1200">
                <a:solidFill>
                  <a:schemeClr val="dk1"/>
                </a:solidFill>
              </a:rPr>
              <a:t>semantic understanding</a:t>
            </a:r>
            <a:r>
              <a:rPr lang="en" sz="1200">
                <a:solidFill>
                  <a:schemeClr val="dk1"/>
                </a:solidFill>
              </a:rPr>
              <a:t> of images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🔹 2021 – GPT-3 (175B parameters)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Massive model capable of answering, writing, coding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🔹 2021 – Stable Diffusion, Imagen, Midjourney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Diffusion models created stunning art from text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idx="1" type="body"/>
          </p:nvPr>
        </p:nvSpPr>
        <p:spPr>
          <a:xfrm>
            <a:off x="0" y="70850"/>
            <a:ext cx="8832300" cy="50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Phase 5: Foundation &amp; Multimodal Models (2022–2024)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2022 – ChatGPT (GPT-3.5) and GPT-4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Generative AI moves to the mainstream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Capable of </a:t>
            </a:r>
            <a:r>
              <a:rPr b="1" lang="en" sz="1100">
                <a:solidFill>
                  <a:schemeClr val="dk1"/>
                </a:solidFill>
              </a:rPr>
              <a:t>reasoning, coding, dialogue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2023 – Gemini, Claude, LLaMA, Mixtral, etc.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Focus on </a:t>
            </a:r>
            <a:r>
              <a:rPr b="1" lang="en" sz="1100">
                <a:solidFill>
                  <a:schemeClr val="dk1"/>
                </a:solidFill>
              </a:rPr>
              <a:t>open-source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efficiency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b="1" lang="en" sz="1100">
                <a:solidFill>
                  <a:schemeClr val="dk1"/>
                </a:solidFill>
              </a:rPr>
              <a:t>safety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🔹 Multimodal models: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GPT-4-V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Flamingo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Grok</a:t>
            </a:r>
            <a:r>
              <a:rPr lang="en" sz="1100">
                <a:solidFill>
                  <a:schemeClr val="dk1"/>
                </a:solidFill>
              </a:rPr>
              <a:t>, etc. – Understand and generate text + images + audio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Screenshot 2025-04-29 at 11.14.0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Transformer model/Auto Regressive</a:t>
            </a:r>
            <a:endParaRPr/>
          </a:p>
        </p:txBody>
      </p:sp>
      <p:graphicFrame>
        <p:nvGraphicFramePr>
          <p:cNvPr id="161" name="Google Shape;161;p32"/>
          <p:cNvGraphicFramePr/>
          <p:nvPr/>
        </p:nvGraphicFramePr>
        <p:xfrm>
          <a:off x="453900" y="138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Submodel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GPT (1, 2, 3, 4)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Generative Pretrained Transformer – text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GPT-Neo / GPT-J / GPT-NeoX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Open-source GPT variants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BERT (masked, not strictly generative)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Predicts masked words – semi-generative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Transformer-XL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Long-range dependencies for sequences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XLNet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Permutation-based autoregressive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PixelRNN / PixelCNN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generation pixel by pixel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WaveNet (DeepMind)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Raw audio waveform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3" title="Screenshot 2025-04-30 at 10.37.1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04" y="0"/>
            <a:ext cx="89695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Autoencoders (VAEs)</a:t>
            </a:r>
            <a:endParaRPr/>
          </a:p>
        </p:txBody>
      </p:sp>
      <p:graphicFrame>
        <p:nvGraphicFramePr>
          <p:cNvPr id="174" name="Google Shape;174;p34"/>
          <p:cNvGraphicFramePr/>
          <p:nvPr/>
        </p:nvGraphicFramePr>
        <p:xfrm>
          <a:off x="311700" y="119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Submodel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Vanilla 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 encoder-decoder with probabilistic latent space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Beta-VAE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disentanglement to the latent space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Conditional VAE (CVAE)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Generates data based on conditions (e.g., class labels)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VQ-VAE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Uses vector quantization for discrete latent space (used in DALL·E 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FactorVAE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Improves disentanglement compared to Beta-VAE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IntroVAE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Combines VAE and GAN features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0075"/>
            <a:ext cx="91440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graphicFrame>
        <p:nvGraphicFramePr>
          <p:cNvPr id="185" name="Google Shape;185;p36"/>
          <p:cNvGraphicFramePr/>
          <p:nvPr/>
        </p:nvGraphicFramePr>
        <p:xfrm>
          <a:off x="388275" y="57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3619500"/>
                <a:gridCol w="3619500"/>
              </a:tblGrid>
              <a:tr h="319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Submodel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1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DCGAN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Convolutional GAN – baseline GAN for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WGAN / WGAN-GP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Improves GAN training stability using Wasserstein loss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StyleGAN (1, 2, 3)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High-quality face and art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CycleGAN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Image-to-image translation (e.g., horse → zebra)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Pix2Pix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Supervised image-to-image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BigGAN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High-quality large-scale image generation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Progressive GAN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Progressive resolution learning for large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Text-to-Image GAN (e.g., StackGAN)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images from captions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" name="Google Shape;186;p36"/>
          <p:cNvSpPr txBox="1"/>
          <p:nvPr/>
        </p:nvSpPr>
        <p:spPr>
          <a:xfrm>
            <a:off x="7704750" y="3324900"/>
            <a:ext cx="146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Dall.E, Deep fake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2439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</a:t>
            </a:r>
            <a:endParaRPr/>
          </a:p>
        </p:txBody>
      </p:sp>
      <p:graphicFrame>
        <p:nvGraphicFramePr>
          <p:cNvPr id="213" name="Google Shape;213;p40"/>
          <p:cNvGraphicFramePr/>
          <p:nvPr/>
        </p:nvGraphicFramePr>
        <p:xfrm>
          <a:off x="243950" y="73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Submodel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DDPM (Denoising Diffusion Probabilistic Models)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Foundational diffusion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Improved DDPM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and sampling optimizations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Stable Diffusion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 open-source diffusion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DALL·E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Combines CLIP + diffusion for text-to-image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Imagen (Google)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High-quality text-to-image model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GLIDE (OpenAI)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Guided diffusion with text/image conditioning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Midjourney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Commercial diffusion-based image generator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ControlNet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control and conditioning to diffusion models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1197"/>
            <a:ext cx="9144000" cy="294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1131050" y="1081175"/>
            <a:ext cx="7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5" title="Screenshot 2025-04-29 at 11.20.0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type="title"/>
          </p:nvPr>
        </p:nvSpPr>
        <p:spPr>
          <a:xfrm>
            <a:off x="1673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Hugging face:</a:t>
            </a:r>
            <a:endParaRPr sz="1920"/>
          </a:p>
        </p:txBody>
      </p:sp>
      <p:sp>
        <p:nvSpPr>
          <p:cNvPr id="224" name="Google Shape;224;p42"/>
          <p:cNvSpPr txBox="1"/>
          <p:nvPr>
            <p:ph idx="1" type="body"/>
          </p:nvPr>
        </p:nvSpPr>
        <p:spPr>
          <a:xfrm>
            <a:off x="88650" y="47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b="1" lang="en" sz="1100">
                <a:solidFill>
                  <a:schemeClr val="dk1"/>
                </a:solidFill>
              </a:rPr>
              <a:t>nstall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transformers</a:t>
            </a:r>
            <a:r>
              <a:rPr b="1" lang="en" sz="1100">
                <a:solidFill>
                  <a:schemeClr val="dk1"/>
                </a:solidFill>
              </a:rPr>
              <a:t> library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import the model class and tokenizer/feature extractor.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Load a pre-trained model by name 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Preprocess input (text/image/audio).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Feed input into model → get output.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5" name="Google Shape;225;p42"/>
          <p:cNvGraphicFramePr/>
          <p:nvPr/>
        </p:nvGraphicFramePr>
        <p:xfrm>
          <a:off x="3059600" y="95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3042200"/>
                <a:gridCol w="3042200"/>
              </a:tblGrid>
              <a:tr h="315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Use Case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Use this class/pipeline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Sentiment analysis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pipeline("sentiment-analysis")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pipeline("text-generation")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Fill-in-the-blank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pipeline("fill-mask")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Question answering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pipeline("question-answering")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Summarization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pipeline("summarization")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Translation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pipeline("translation_xx_to_yy")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Zero-shot 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pipeline("zero-shot-classification")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Named Entity Recognition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pipeline("ner")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  <a:tr h="35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Image classification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pipeline("image-classification")</a:t>
                      </a:r>
                      <a:endParaRPr sz="11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43"/>
          <p:cNvGraphicFramePr/>
          <p:nvPr/>
        </p:nvGraphicFramePr>
        <p:xfrm>
          <a:off x="1075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{A1C4AA14-557E-4FCA-9FA7-078725ADA1A6}</a:tableStyleId>
              </a:tblPr>
              <a:tblGrid>
                <a:gridCol w="1224150"/>
                <a:gridCol w="2313250"/>
                <a:gridCol w="2851150"/>
                <a:gridCol w="275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Model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Focus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Strength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Weakness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RNN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Remembers previous steps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Short memory, vanishing gradients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LSTM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Longer memory, solves RNN limits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Slower, complex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GRU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LSTM but simpler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Less expressive than LSTM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Autoregressive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Sequences (predict next)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Generates sequence step by step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Can’t parallelize training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Transformer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Sequences + parallel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Long context, parallel 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Big model, needs data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GAN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Generation (images)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Realistic image synthesis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Hard to train, unstable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VAE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Generation (latent space)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Learn smooth latent space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Blurry outputs sometimes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Diffusion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Generation (iterative noise)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Very high-quality images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Slow sampling (improving)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4" title="WhatsApp Image 2025-11-27 at 23.54.0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50" y="445025"/>
            <a:ext cx="8832301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Trends</a:t>
            </a:r>
            <a:r>
              <a:rPr lang="en"/>
              <a:t> 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0" y="572700"/>
            <a:ext cx="8832300" cy="3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Multimodal</a:t>
            </a:r>
            <a:r>
              <a:rPr lang="en"/>
              <a:t>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 Powered Coding : Copilot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 Wearable and  Embodied AI: Rabbit R1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1300">
                <a:solidFill>
                  <a:schemeClr val="dk1"/>
                </a:solidFill>
              </a:rPr>
              <a:t>Brain-Computer Interfaces (BCI) + AI: Elon musk neural link</a:t>
            </a:r>
            <a:endParaRPr sz="1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Explainable AI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 title="Screenshot 2025-04-30 at 8.37.4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 title="Screenshot 2025-04-29 at 11.35.2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5325"/>
            <a:ext cx="9143998" cy="54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60500" y="36475"/>
            <a:ext cx="8671800" cy="5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1. RNN (Recurrent Neural Network)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sequences by predicting the next item using memory of previous steps.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LSTM (Long Short-Term Memory)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long sequences by remembering important information and forgetting irrelevant parts.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3. GRU (Gated Recurrent Unit)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 simpler LSTM that generates sequences using two gates for fast and efficient memory handling.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 4. Autoregressive Model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data one step at a time, where each output depends only on previous outputs.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5. Transformer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sequences using attention to focus on important parts of the input without relying on order.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6. GAN (Generative Adversarial Network)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realistic data by training a generator to fool a discriminator.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7. VAE (Variational Autoencoder)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Generates diverse samples by encoding data into a latent space and decoding it back.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8. Diffusion Model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Generates high-quality images by starting from noise and gradually denoising it step-by-step.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Engineering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Core Prompt Engineering Techniques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1. Zero-Shot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Ask the model to perform a task </a:t>
            </a:r>
            <a:r>
              <a:rPr b="1" lang="en" sz="1100">
                <a:solidFill>
                  <a:schemeClr val="dk1"/>
                </a:solidFill>
              </a:rPr>
              <a:t>without giving examples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One-Shot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Provide </a:t>
            </a:r>
            <a:r>
              <a:rPr b="1" lang="en" sz="1100">
                <a:solidFill>
                  <a:schemeClr val="dk1"/>
                </a:solidFill>
              </a:rPr>
              <a:t>only one example</a:t>
            </a:r>
            <a:r>
              <a:rPr lang="en" sz="1100">
                <a:solidFill>
                  <a:schemeClr val="dk1"/>
                </a:solidFill>
              </a:rPr>
              <a:t> to guide the model.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3. Few-Shot Prompting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Provide </a:t>
            </a:r>
            <a:r>
              <a:rPr b="1" lang="en" sz="1100">
                <a:solidFill>
                  <a:schemeClr val="dk1"/>
                </a:solidFill>
              </a:rPr>
              <a:t>multiple examples</a:t>
            </a:r>
            <a:r>
              <a:rPr lang="en" sz="1100">
                <a:solidFill>
                  <a:schemeClr val="dk1"/>
                </a:solidFill>
              </a:rPr>
              <a:t> to teach the task pattern.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36475"/>
            <a:ext cx="8520600" cy="50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754">
                <a:solidFill>
                  <a:schemeClr val="dk1"/>
                </a:solidFill>
              </a:rPr>
              <a:t>Instruction-Based Techniques</a:t>
            </a:r>
            <a:endParaRPr b="1" sz="175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105">
                <a:solidFill>
                  <a:schemeClr val="dk1"/>
                </a:solidFill>
              </a:rPr>
              <a:t>4. Chain-of-Thought Prompting</a:t>
            </a:r>
            <a:endParaRPr b="1"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935">
                <a:solidFill>
                  <a:schemeClr val="dk1"/>
                </a:solidFill>
              </a:rPr>
              <a:t>Ask the model to </a:t>
            </a:r>
            <a:r>
              <a:rPr b="1" lang="en" sz="935">
                <a:solidFill>
                  <a:schemeClr val="dk1"/>
                </a:solidFill>
              </a:rPr>
              <a:t>think step-by-step</a:t>
            </a:r>
            <a:r>
              <a:rPr lang="en" sz="935">
                <a:solidFill>
                  <a:schemeClr val="dk1"/>
                </a:solidFill>
              </a:rPr>
              <a:t> for better reasoning.</a:t>
            </a:r>
            <a:endParaRPr sz="9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105">
                <a:solidFill>
                  <a:schemeClr val="dk1"/>
                </a:solidFill>
              </a:rPr>
              <a:t>5. Self-Consistency Prompting</a:t>
            </a:r>
            <a:endParaRPr b="1"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935">
                <a:solidFill>
                  <a:schemeClr val="dk1"/>
                </a:solidFill>
              </a:rPr>
              <a:t>Generate multiple reasoning paths and choose the </a:t>
            </a:r>
            <a:r>
              <a:rPr b="1" lang="en" sz="935">
                <a:solidFill>
                  <a:schemeClr val="dk1"/>
                </a:solidFill>
              </a:rPr>
              <a:t>most consistent</a:t>
            </a:r>
            <a:r>
              <a:rPr lang="en" sz="935">
                <a:solidFill>
                  <a:schemeClr val="dk1"/>
                </a:solidFill>
              </a:rPr>
              <a:t> answer.</a:t>
            </a:r>
            <a:endParaRPr sz="9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105">
                <a:solidFill>
                  <a:schemeClr val="dk1"/>
                </a:solidFill>
              </a:rPr>
              <a:t>6. ReACT Prompting</a:t>
            </a:r>
            <a:endParaRPr b="1"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935">
                <a:solidFill>
                  <a:schemeClr val="dk1"/>
                </a:solidFill>
              </a:rPr>
              <a:t>Combine </a:t>
            </a:r>
            <a:r>
              <a:rPr b="1" lang="en" sz="935">
                <a:solidFill>
                  <a:schemeClr val="dk1"/>
                </a:solidFill>
              </a:rPr>
              <a:t>reasoning + action</a:t>
            </a:r>
            <a:r>
              <a:rPr lang="en" sz="935">
                <a:solidFill>
                  <a:schemeClr val="dk1"/>
                </a:solidFill>
              </a:rPr>
              <a:t>, used in tool-using agents.</a:t>
            </a:r>
            <a:endParaRPr sz="9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105">
                <a:solidFill>
                  <a:schemeClr val="dk1"/>
                </a:solidFill>
              </a:rPr>
              <a:t>7. Reflexion Prompting</a:t>
            </a:r>
            <a:endParaRPr b="1" sz="11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935">
                <a:solidFill>
                  <a:schemeClr val="dk1"/>
                </a:solidFill>
              </a:rPr>
              <a:t>Ask the model to </a:t>
            </a:r>
            <a:r>
              <a:rPr b="1" lang="en" sz="935">
                <a:solidFill>
                  <a:schemeClr val="dk1"/>
                </a:solidFill>
              </a:rPr>
              <a:t>evaluate its own answer</a:t>
            </a:r>
            <a:r>
              <a:rPr lang="en" sz="935">
                <a:solidFill>
                  <a:schemeClr val="dk1"/>
                </a:solidFill>
              </a:rPr>
              <a:t> and correct it.</a:t>
            </a:r>
            <a:endParaRPr sz="93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chemeClr val="dk1"/>
                </a:solidFill>
              </a:rPr>
              <a:t>Knowledge Control Techniques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8. Retrieval-Augmented Generation (RAG)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Give the model </a:t>
            </a:r>
            <a:r>
              <a:rPr b="1" lang="en" sz="1100">
                <a:solidFill>
                  <a:schemeClr val="dk1"/>
                </a:solidFill>
              </a:rPr>
              <a:t>relevant external documents</a:t>
            </a:r>
            <a:r>
              <a:rPr lang="en" sz="1100">
                <a:solidFill>
                  <a:schemeClr val="dk1"/>
                </a:solidFill>
              </a:rPr>
              <a:t> to improve accuracy.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9. Prompt Chaining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</a:rPr>
              <a:t>Break a task into </a:t>
            </a:r>
            <a:r>
              <a:rPr b="1" lang="en" sz="1100">
                <a:solidFill>
                  <a:schemeClr val="dk1"/>
                </a:solidFill>
              </a:rPr>
              <a:t>multiple prompts</a:t>
            </a:r>
            <a:r>
              <a:rPr lang="en" sz="1100">
                <a:solidFill>
                  <a:schemeClr val="dk1"/>
                </a:solidFill>
              </a:rPr>
              <a:t> where each output feeds into the next</a:t>
            </a:r>
            <a:endParaRPr sz="133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